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4"/>
  </p:notesMasterIdLst>
  <p:sldIdLst>
    <p:sldId id="256" r:id="rId2"/>
    <p:sldId id="257" r:id="rId3"/>
    <p:sldId id="258" r:id="rId4"/>
    <p:sldId id="259" r:id="rId5"/>
    <p:sldId id="260" r:id="rId6"/>
    <p:sldId id="261" r:id="rId7"/>
    <p:sldId id="266" r:id="rId8"/>
    <p:sldId id="267" r:id="rId9"/>
    <p:sldId id="268" r:id="rId10"/>
    <p:sldId id="265" r:id="rId11"/>
    <p:sldId id="269" r:id="rId12"/>
    <p:sldId id="27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63" autoAdjust="0"/>
    <p:restoredTop sz="73560" autoAdjust="0"/>
  </p:normalViewPr>
  <p:slideViewPr>
    <p:cSldViewPr snapToGrid="0">
      <p:cViewPr>
        <p:scale>
          <a:sx n="50" d="100"/>
          <a:sy n="50" d="100"/>
        </p:scale>
        <p:origin x="1088" y="4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jpeg>
</file>

<file path=ppt/media/image2.jpeg>
</file>

<file path=ppt/media/image3.png>
</file>

<file path=ppt/media/image4.png>
</file>

<file path=ppt/media/image5.jpeg>
</file>

<file path=ppt/media/image6.jpe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1D039A-69E2-499D-ADF6-87458E4BEE98}" type="datetimeFigureOut">
              <a:rPr lang="en-US" smtClean="0"/>
              <a:t>9/10/2023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32EAEA-4FB4-4B3C-B373-C62A12B4D1C8}" type="slidenum">
              <a:rPr lang="en-US" smtClean="0"/>
              <a:t>‹#›</a:t>
            </a:fld>
            <a:endParaRPr lang="en-US"/>
          </a:p>
        </p:txBody>
      </p:sp>
    </p:spTree>
    <p:extLst>
      <p:ext uri="{BB962C8B-B14F-4D97-AF65-F5344CB8AC3E}">
        <p14:creationId xmlns:p14="http://schemas.microsoft.com/office/powerpoint/2010/main" val="175216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technology continues to grow, so does the ability to gather the necessary elements. The mining of tellurium peaked my interest while looking for datasets to use in this course and I thought this was very pertinent to the growing use of solar panels and other technology that uses tellurium. It was also something that I knew very little about and I wanted to learn more through observing the data and understanding the background. I was able to come up with research questions based on the data that was available in the dataset after diving in. </a:t>
            </a:r>
          </a:p>
          <a:p>
            <a:r>
              <a:rPr lang="en-US" dirty="0" smtClean="0"/>
              <a:t>The availability of critical minerals plays a vital role in various strategic, consumer, and commercial applications. One such mineral is tellurium, which finds extensive use in Cd-</a:t>
            </a:r>
            <a:r>
              <a:rPr lang="en-US" dirty="0" err="1" smtClean="0"/>
              <a:t>Te</a:t>
            </a:r>
            <a:r>
              <a:rPr lang="en-US" dirty="0" smtClean="0"/>
              <a:t> film solar cells, alloying additives in steel and copper, and catalysts in synthetic fiber production. Understanding the distribution and availability of tellurium resources in the United States is of great importance, given its significance in multiple industries.</a:t>
            </a:r>
            <a:endParaRPr lang="en-US" dirty="0"/>
          </a:p>
        </p:txBody>
      </p:sp>
      <p:sp>
        <p:nvSpPr>
          <p:cNvPr id="4" name="Slide Number Placeholder 3"/>
          <p:cNvSpPr>
            <a:spLocks noGrp="1"/>
          </p:cNvSpPr>
          <p:nvPr>
            <p:ph type="sldNum" sz="quarter" idx="10"/>
          </p:nvPr>
        </p:nvSpPr>
        <p:spPr/>
        <p:txBody>
          <a:bodyPr/>
          <a:lstStyle/>
          <a:p>
            <a:fld id="{7532EAEA-4FB4-4B3C-B373-C62A12B4D1C8}" type="slidenum">
              <a:rPr lang="en-US" smtClean="0"/>
              <a:t>2</a:t>
            </a:fld>
            <a:endParaRPr lang="en-US"/>
          </a:p>
        </p:txBody>
      </p:sp>
    </p:spTree>
    <p:extLst>
      <p:ext uri="{BB962C8B-B14F-4D97-AF65-F5344CB8AC3E}">
        <p14:creationId xmlns:p14="http://schemas.microsoft.com/office/powerpoint/2010/main" val="40462037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process, I discovered a few things that I would share as recommendations for this kind of research in the future and that would be to have better data collection from the beginning. With a more robust dataset, we have the ability to ask and analyze more questions that can better influence business decisions in better reality. </a:t>
            </a:r>
          </a:p>
          <a:p>
            <a:r>
              <a:rPr lang="en-US" baseline="0" dirty="0" smtClean="0"/>
              <a:t>I also would suggest basing the data collection off of a few questions to begin with, so there is a direction that the data is going.</a:t>
            </a:r>
          </a:p>
          <a:p>
            <a:r>
              <a:rPr lang="en-US" baseline="0" dirty="0" smtClean="0"/>
              <a:t>For an analyst, more experience with coding will be very helpful, so results could be analyzed faster and shared faster with business leaders. </a:t>
            </a:r>
            <a:endParaRPr lang="en-US" dirty="0"/>
          </a:p>
        </p:txBody>
      </p:sp>
      <p:sp>
        <p:nvSpPr>
          <p:cNvPr id="4" name="Slide Number Placeholder 3"/>
          <p:cNvSpPr>
            <a:spLocks noGrp="1"/>
          </p:cNvSpPr>
          <p:nvPr>
            <p:ph type="sldNum" sz="quarter" idx="10"/>
          </p:nvPr>
        </p:nvSpPr>
        <p:spPr/>
        <p:txBody>
          <a:bodyPr/>
          <a:lstStyle/>
          <a:p>
            <a:fld id="{7532EAEA-4FB4-4B3C-B373-C62A12B4D1C8}" type="slidenum">
              <a:rPr lang="en-US" smtClean="0"/>
              <a:t>11</a:t>
            </a:fld>
            <a:endParaRPr lang="en-US"/>
          </a:p>
        </p:txBody>
      </p:sp>
    </p:spTree>
    <p:extLst>
      <p:ext uri="{BB962C8B-B14F-4D97-AF65-F5344CB8AC3E}">
        <p14:creationId xmlns:p14="http://schemas.microsoft.com/office/powerpoint/2010/main" val="1481738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This slide is an abstract of our research. The primary goal is to explore the availability, purity, and viability of Tellurium resources in the United States. I jumped into an available dataset to answer critical questions and offer practical insights for stakeholders.</a:t>
            </a:r>
          </a:p>
          <a:p>
            <a:r>
              <a:rPr lang="en-US" sz="1200" b="0" i="0" kern="1200" dirty="0" smtClean="0">
                <a:solidFill>
                  <a:schemeClr val="tx1"/>
                </a:solidFill>
                <a:effectLst/>
                <a:latin typeface="+mn-lt"/>
                <a:ea typeface="+mn-ea"/>
                <a:cs typeface="+mn-cs"/>
              </a:rPr>
              <a:t>This study had</a:t>
            </a:r>
            <a:r>
              <a:rPr lang="en-US" sz="1200" b="0" i="0" kern="1200" baseline="0" dirty="0" smtClean="0">
                <a:solidFill>
                  <a:schemeClr val="tx1"/>
                </a:solidFill>
                <a:effectLst/>
                <a:latin typeface="+mn-lt"/>
                <a:ea typeface="+mn-ea"/>
                <a:cs typeface="+mn-cs"/>
              </a:rPr>
              <a:t> several limitations, the primary being, the lack of data available in the dataset and the difficulty in comparing data points to one another. </a:t>
            </a:r>
          </a:p>
          <a:p>
            <a:r>
              <a:rPr lang="en-US" sz="1200" b="0" i="0" kern="1200" baseline="0" dirty="0" smtClean="0">
                <a:solidFill>
                  <a:schemeClr val="tx1"/>
                </a:solidFill>
                <a:effectLst/>
                <a:latin typeface="+mn-lt"/>
                <a:ea typeface="+mn-ea"/>
                <a:cs typeface="+mn-cs"/>
              </a:rPr>
              <a:t>SAS was used to load and analyze this data because it is free to use as a student and my latest courses have given me more experience with this tool. </a:t>
            </a:r>
            <a:endParaRPr lang="en-US" dirty="0"/>
          </a:p>
        </p:txBody>
      </p:sp>
      <p:sp>
        <p:nvSpPr>
          <p:cNvPr id="4" name="Slide Number Placeholder 3"/>
          <p:cNvSpPr>
            <a:spLocks noGrp="1"/>
          </p:cNvSpPr>
          <p:nvPr>
            <p:ph type="sldNum" sz="quarter" idx="10"/>
          </p:nvPr>
        </p:nvSpPr>
        <p:spPr/>
        <p:txBody>
          <a:bodyPr/>
          <a:lstStyle/>
          <a:p>
            <a:fld id="{7532EAEA-4FB4-4B3C-B373-C62A12B4D1C8}" type="slidenum">
              <a:rPr lang="en-US" smtClean="0"/>
              <a:t>3</a:t>
            </a:fld>
            <a:endParaRPr lang="en-US"/>
          </a:p>
        </p:txBody>
      </p:sp>
    </p:spTree>
    <p:extLst>
      <p:ext uri="{BB962C8B-B14F-4D97-AF65-F5344CB8AC3E}">
        <p14:creationId xmlns:p14="http://schemas.microsoft.com/office/powerpoint/2010/main" val="1726028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main objectives of this analysis is aimed to analyze the weight of Tellurium compared to other materials, assess its grading value compared to copper, and evaluate the average age of Tellurium mines in relation to industry standards.</a:t>
            </a:r>
            <a:endParaRPr lang="en-US" dirty="0"/>
          </a:p>
        </p:txBody>
      </p:sp>
      <p:sp>
        <p:nvSpPr>
          <p:cNvPr id="4" name="Slide Number Placeholder 3"/>
          <p:cNvSpPr>
            <a:spLocks noGrp="1"/>
          </p:cNvSpPr>
          <p:nvPr>
            <p:ph type="sldNum" sz="quarter" idx="10"/>
          </p:nvPr>
        </p:nvSpPr>
        <p:spPr/>
        <p:txBody>
          <a:bodyPr/>
          <a:lstStyle/>
          <a:p>
            <a:fld id="{7532EAEA-4FB4-4B3C-B373-C62A12B4D1C8}" type="slidenum">
              <a:rPr lang="en-US" smtClean="0"/>
              <a:t>4</a:t>
            </a:fld>
            <a:endParaRPr lang="en-US"/>
          </a:p>
        </p:txBody>
      </p:sp>
    </p:spTree>
    <p:extLst>
      <p:ext uri="{BB962C8B-B14F-4D97-AF65-F5344CB8AC3E}">
        <p14:creationId xmlns:p14="http://schemas.microsoft.com/office/powerpoint/2010/main" val="36395264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Quantitative analysis was chosen due to its suitability for extracting meaningful insights from the available dataset. </a:t>
            </a:r>
          </a:p>
          <a:p>
            <a:r>
              <a:rPr lang="en-US" sz="1200" b="0" i="0" kern="1200" dirty="0" smtClean="0">
                <a:solidFill>
                  <a:schemeClr val="tx1"/>
                </a:solidFill>
                <a:effectLst/>
                <a:latin typeface="+mn-lt"/>
                <a:ea typeface="+mn-ea"/>
                <a:cs typeface="+mn-cs"/>
              </a:rPr>
              <a:t>The primary tool utilized for data analysis was SAS (Statistical Analysis System), a versatile platform for statistical analysis and data visualization. Due to my familiarity</a:t>
            </a:r>
            <a:r>
              <a:rPr lang="en-US" sz="1200" b="0" i="0" kern="1200" baseline="0" dirty="0" smtClean="0">
                <a:solidFill>
                  <a:schemeClr val="tx1"/>
                </a:solidFill>
                <a:effectLst/>
                <a:latin typeface="+mn-lt"/>
                <a:ea typeface="+mn-ea"/>
                <a:cs typeface="+mn-cs"/>
              </a:rPr>
              <a:t> with it and convenience of use as a student for free.</a:t>
            </a:r>
          </a:p>
          <a:p>
            <a:endParaRPr lang="en-US" sz="1200" b="0" i="0" kern="1200" baseline="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However, it is essential to acknowledge certain limitations, including the finite nature of the dataset and the potential constraints of coding skills. Despite these challenges, the quantitative approach provided the ability for meaningful findings, shedding light on various facets of tellurium mining, its economic viability, environmental impact, and technological innovations.</a:t>
            </a:r>
            <a:endParaRPr lang="en-US" dirty="0"/>
          </a:p>
        </p:txBody>
      </p:sp>
      <p:sp>
        <p:nvSpPr>
          <p:cNvPr id="4" name="Slide Number Placeholder 3"/>
          <p:cNvSpPr>
            <a:spLocks noGrp="1"/>
          </p:cNvSpPr>
          <p:nvPr>
            <p:ph type="sldNum" sz="quarter" idx="10"/>
          </p:nvPr>
        </p:nvSpPr>
        <p:spPr/>
        <p:txBody>
          <a:bodyPr/>
          <a:lstStyle/>
          <a:p>
            <a:fld id="{7532EAEA-4FB4-4B3C-B373-C62A12B4D1C8}" type="slidenum">
              <a:rPr lang="en-US" smtClean="0"/>
              <a:t>5</a:t>
            </a:fld>
            <a:endParaRPr lang="en-US"/>
          </a:p>
        </p:txBody>
      </p:sp>
    </p:spTree>
    <p:extLst>
      <p:ext uri="{BB962C8B-B14F-4D97-AF65-F5344CB8AC3E}">
        <p14:creationId xmlns:p14="http://schemas.microsoft.com/office/powerpoint/2010/main" val="12795226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These questions revolve around Tellurium's weight, grading value, and mine age compared to industry averages. The idea of these questions</a:t>
            </a:r>
            <a:r>
              <a:rPr lang="en-US" sz="1200" b="0" i="0" kern="1200" baseline="0" dirty="0" smtClean="0">
                <a:solidFill>
                  <a:schemeClr val="tx1"/>
                </a:solidFill>
                <a:effectLst/>
                <a:latin typeface="+mn-lt"/>
                <a:ea typeface="+mn-ea"/>
                <a:cs typeface="+mn-cs"/>
              </a:rPr>
              <a:t> were based on what was available to be tested in the dataset. When comparing the weight of the material mined, we can then apply this information to the cost to transport it after mined, or even the expenditures associated with just acquiring the weight of material. </a:t>
            </a:r>
          </a:p>
          <a:p>
            <a:r>
              <a:rPr lang="en-US" sz="1200" b="0" i="0" kern="1200" baseline="0" dirty="0" smtClean="0">
                <a:solidFill>
                  <a:schemeClr val="tx1"/>
                </a:solidFill>
                <a:effectLst/>
                <a:latin typeface="+mn-lt"/>
                <a:ea typeface="+mn-ea"/>
                <a:cs typeface="+mn-cs"/>
              </a:rPr>
              <a:t>The purity (grading) of the material is very important. Since coper is mined alongside tellurium, the purity of the material compared to each other, can help better understand if one is related to the other and advise future mining based on small tests. This is an example of one question being simple and potentially leading to more questions later on.</a:t>
            </a:r>
          </a:p>
          <a:p>
            <a:r>
              <a:rPr lang="en-US" sz="1200" b="0" i="0" kern="1200" baseline="0" dirty="0" smtClean="0">
                <a:solidFill>
                  <a:schemeClr val="tx1"/>
                </a:solidFill>
                <a:effectLst/>
                <a:latin typeface="+mn-lt"/>
                <a:ea typeface="+mn-ea"/>
                <a:cs typeface="+mn-cs"/>
              </a:rPr>
              <a:t>Since the average age of a copper mine is 70 years, we want to understand it this stands true for the average age of tellurium mines as well. This will give us a good comparison. Running a t test on it will allow us to see if it is significant in the difference or not. </a:t>
            </a:r>
            <a:endParaRPr lang="en-US" dirty="0"/>
          </a:p>
        </p:txBody>
      </p:sp>
      <p:sp>
        <p:nvSpPr>
          <p:cNvPr id="4" name="Slide Number Placeholder 3"/>
          <p:cNvSpPr>
            <a:spLocks noGrp="1"/>
          </p:cNvSpPr>
          <p:nvPr>
            <p:ph type="sldNum" sz="quarter" idx="10"/>
          </p:nvPr>
        </p:nvSpPr>
        <p:spPr/>
        <p:txBody>
          <a:bodyPr/>
          <a:lstStyle/>
          <a:p>
            <a:fld id="{7532EAEA-4FB4-4B3C-B373-C62A12B4D1C8}" type="slidenum">
              <a:rPr lang="en-US" smtClean="0"/>
              <a:t>6</a:t>
            </a:fld>
            <a:endParaRPr lang="en-US"/>
          </a:p>
        </p:txBody>
      </p:sp>
    </p:spTree>
    <p:extLst>
      <p:ext uri="{BB962C8B-B14F-4D97-AF65-F5344CB8AC3E}">
        <p14:creationId xmlns:p14="http://schemas.microsoft.com/office/powerpoint/2010/main" val="29382075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Here we looked at the average weight</a:t>
            </a:r>
            <a:r>
              <a:rPr lang="en-US" sz="1200" kern="1200" baseline="0" dirty="0" smtClean="0">
                <a:solidFill>
                  <a:schemeClr val="tx1"/>
                </a:solidFill>
                <a:effectLst/>
                <a:latin typeface="+mn-lt"/>
                <a:ea typeface="+mn-ea"/>
                <a:cs typeface="+mn-cs"/>
              </a:rPr>
              <a:t> of tellurium and the average weight of all materials mined in this dataset and ran a two sample t test which resulted in a p value &lt;0.0001.</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Based on this chart, we see the P value is less than 0.0001, meaning it is smaller than 0.05 meaning that we accept the null hypothesis and reject the alternate hypothesis in this scenario.  This is very interesting given the values of the materials that are extracted from the mines. This means that tellurium is mined at far smaller amounts than the average mined material weight in this dataset. It probably makes sense with the cost of this material in relation to supply and demand. </a:t>
            </a:r>
            <a:endParaRPr lang="en-US" dirty="0"/>
          </a:p>
        </p:txBody>
      </p:sp>
      <p:sp>
        <p:nvSpPr>
          <p:cNvPr id="4" name="Slide Number Placeholder 3"/>
          <p:cNvSpPr>
            <a:spLocks noGrp="1"/>
          </p:cNvSpPr>
          <p:nvPr>
            <p:ph type="sldNum" sz="quarter" idx="10"/>
          </p:nvPr>
        </p:nvSpPr>
        <p:spPr/>
        <p:txBody>
          <a:bodyPr/>
          <a:lstStyle/>
          <a:p>
            <a:fld id="{7532EAEA-4FB4-4B3C-B373-C62A12B4D1C8}" type="slidenum">
              <a:rPr lang="en-US" smtClean="0"/>
              <a:t>7</a:t>
            </a:fld>
            <a:endParaRPr lang="en-US"/>
          </a:p>
        </p:txBody>
      </p:sp>
    </p:spTree>
    <p:extLst>
      <p:ext uri="{BB962C8B-B14F-4D97-AF65-F5344CB8AC3E}">
        <p14:creationId xmlns:p14="http://schemas.microsoft.com/office/powerpoint/2010/main" val="13420383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Here we looked at the grading of tellurium and the grading</a:t>
            </a:r>
            <a:r>
              <a:rPr lang="en-US" sz="1200" kern="1200" baseline="0" dirty="0" smtClean="0">
                <a:solidFill>
                  <a:schemeClr val="tx1"/>
                </a:solidFill>
                <a:effectLst/>
                <a:latin typeface="+mn-lt"/>
                <a:ea typeface="+mn-ea"/>
                <a:cs typeface="+mn-cs"/>
              </a:rPr>
              <a:t> of copper and ran a t test to look at if there is a significant difference between them. </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Based on the results of the p-value not being less than 0.05 we accept the null and reject the alternate hypothesis that the grading value for tellurium is significantly different than the grading value for copper in this data set. This means that there is not a significant difference in the purity of these two materials. Since copper is mined directly in line with tellurium in these mines, this gives us more insight into the mining of these materials at the same time. This means that if they are mined at an acceptable purity, then it could be assumed that they both would meet the purity standards needed. This kind of information would be very helpful when looking at a mine and understanding what kind of purity of materials could be pulled out and how that might relate to the cost to mine it. The balance there might make or break a financial investment decision to a business running a mine. </a:t>
            </a:r>
          </a:p>
          <a:p>
            <a:endParaRPr lang="en-US" dirty="0"/>
          </a:p>
        </p:txBody>
      </p:sp>
      <p:sp>
        <p:nvSpPr>
          <p:cNvPr id="4" name="Slide Number Placeholder 3"/>
          <p:cNvSpPr>
            <a:spLocks noGrp="1"/>
          </p:cNvSpPr>
          <p:nvPr>
            <p:ph type="sldNum" sz="quarter" idx="10"/>
          </p:nvPr>
        </p:nvSpPr>
        <p:spPr/>
        <p:txBody>
          <a:bodyPr/>
          <a:lstStyle/>
          <a:p>
            <a:fld id="{7532EAEA-4FB4-4B3C-B373-C62A12B4D1C8}" type="slidenum">
              <a:rPr lang="en-US" smtClean="0"/>
              <a:t>8</a:t>
            </a:fld>
            <a:endParaRPr lang="en-US"/>
          </a:p>
        </p:txBody>
      </p:sp>
    </p:spTree>
    <p:extLst>
      <p:ext uri="{BB962C8B-B14F-4D97-AF65-F5344CB8AC3E}">
        <p14:creationId xmlns:p14="http://schemas.microsoft.com/office/powerpoint/2010/main" val="41544483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Here we looked at the researched,</a:t>
            </a:r>
            <a:r>
              <a:rPr lang="en-US" sz="1200" kern="1200" baseline="0" dirty="0" smtClean="0">
                <a:solidFill>
                  <a:schemeClr val="tx1"/>
                </a:solidFill>
                <a:effectLst/>
                <a:latin typeface="+mn-lt"/>
                <a:ea typeface="+mn-ea"/>
                <a:cs typeface="+mn-cs"/>
              </a:rPr>
              <a:t> average age of 70 years for a copper mine, and the average age of tellurium mines in this dataset and then ran a t test to compare for significance.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Based on this information, we can see that the p value for average age of the mines is less that 0.0007 which would indicate that we should reject the null and accept the alternate hypothesis that the average age of tellurium mines is greater than the average age of a coper mine at 70 years. This is interesting as it is higher than the average age of a mine of 70 years. As a business this would be good information to know and use when choosing which mines to invest in. they would consider how long they could mine in one mine for this material compared to other materials that would have a shorter life expectancy. </a:t>
            </a:r>
          </a:p>
          <a:p>
            <a:endParaRPr lang="en-US" dirty="0"/>
          </a:p>
        </p:txBody>
      </p:sp>
      <p:sp>
        <p:nvSpPr>
          <p:cNvPr id="4" name="Slide Number Placeholder 3"/>
          <p:cNvSpPr>
            <a:spLocks noGrp="1"/>
          </p:cNvSpPr>
          <p:nvPr>
            <p:ph type="sldNum" sz="quarter" idx="10"/>
          </p:nvPr>
        </p:nvSpPr>
        <p:spPr/>
        <p:txBody>
          <a:bodyPr/>
          <a:lstStyle/>
          <a:p>
            <a:fld id="{7532EAEA-4FB4-4B3C-B373-C62A12B4D1C8}" type="slidenum">
              <a:rPr lang="en-US" smtClean="0"/>
              <a:t>9</a:t>
            </a:fld>
            <a:endParaRPr lang="en-US"/>
          </a:p>
        </p:txBody>
      </p:sp>
    </p:spTree>
    <p:extLst>
      <p:ext uri="{BB962C8B-B14F-4D97-AF65-F5344CB8AC3E}">
        <p14:creationId xmlns:p14="http://schemas.microsoft.com/office/powerpoint/2010/main" val="42740734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findings of these research questions allow for guided directions on asking further questions to learn more information that could empower stakeholders with information to make informed decisions. The analysis of the dataset will serve as a valuable stepping stone for further research in the field of tellurium resource exploration and management. Additionally, the research can</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contribute to the knowledge base on tellurium's distribution in purities, length of possible mining history, and how the percentage of mining tellurium compares to other materials mined in the same locations further enriching the understanding of its occurrence and availability.</a:t>
            </a:r>
          </a:p>
          <a:p>
            <a:endParaRPr lang="en-US" dirty="0"/>
          </a:p>
        </p:txBody>
      </p:sp>
      <p:sp>
        <p:nvSpPr>
          <p:cNvPr id="4" name="Slide Number Placeholder 3"/>
          <p:cNvSpPr>
            <a:spLocks noGrp="1"/>
          </p:cNvSpPr>
          <p:nvPr>
            <p:ph type="sldNum" sz="quarter" idx="10"/>
          </p:nvPr>
        </p:nvSpPr>
        <p:spPr/>
        <p:txBody>
          <a:bodyPr/>
          <a:lstStyle/>
          <a:p>
            <a:fld id="{7532EAEA-4FB4-4B3C-B373-C62A12B4D1C8}" type="slidenum">
              <a:rPr lang="en-US" smtClean="0"/>
              <a:t>10</a:t>
            </a:fld>
            <a:endParaRPr lang="en-US"/>
          </a:p>
        </p:txBody>
      </p:sp>
    </p:spTree>
    <p:extLst>
      <p:ext uri="{BB962C8B-B14F-4D97-AF65-F5344CB8AC3E}">
        <p14:creationId xmlns:p14="http://schemas.microsoft.com/office/powerpoint/2010/main" val="29836720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D32CC7C-4583-4E6E-A2F7-72A745811560}"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CD474E-E406-460C-923A-09FBE49158DC}" type="slidenum">
              <a:rPr lang="en-US" smtClean="0"/>
              <a:t>‹#›</a:t>
            </a:fld>
            <a:endParaRPr lang="en-US"/>
          </a:p>
        </p:txBody>
      </p:sp>
    </p:spTree>
    <p:extLst>
      <p:ext uri="{BB962C8B-B14F-4D97-AF65-F5344CB8AC3E}">
        <p14:creationId xmlns:p14="http://schemas.microsoft.com/office/powerpoint/2010/main" val="1685552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32CC7C-4583-4E6E-A2F7-72A745811560}"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CD474E-E406-460C-923A-09FBE49158DC}" type="slidenum">
              <a:rPr lang="en-US" smtClean="0"/>
              <a:t>‹#›</a:t>
            </a:fld>
            <a:endParaRPr lang="en-US"/>
          </a:p>
        </p:txBody>
      </p:sp>
    </p:spTree>
    <p:extLst>
      <p:ext uri="{BB962C8B-B14F-4D97-AF65-F5344CB8AC3E}">
        <p14:creationId xmlns:p14="http://schemas.microsoft.com/office/powerpoint/2010/main" val="2782314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32CC7C-4583-4E6E-A2F7-72A745811560}"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CD474E-E406-460C-923A-09FBE49158DC}" type="slidenum">
              <a:rPr lang="en-US" smtClean="0"/>
              <a:t>‹#›</a:t>
            </a:fld>
            <a:endParaRPr lang="en-US"/>
          </a:p>
        </p:txBody>
      </p:sp>
    </p:spTree>
    <p:extLst>
      <p:ext uri="{BB962C8B-B14F-4D97-AF65-F5344CB8AC3E}">
        <p14:creationId xmlns:p14="http://schemas.microsoft.com/office/powerpoint/2010/main" val="4189357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32CC7C-4583-4E6E-A2F7-72A745811560}"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CD474E-E406-460C-923A-09FBE49158DC}" type="slidenum">
              <a:rPr lang="en-US" smtClean="0"/>
              <a:t>‹#›</a:t>
            </a:fld>
            <a:endParaRPr lang="en-US"/>
          </a:p>
        </p:txBody>
      </p:sp>
    </p:spTree>
    <p:extLst>
      <p:ext uri="{BB962C8B-B14F-4D97-AF65-F5344CB8AC3E}">
        <p14:creationId xmlns:p14="http://schemas.microsoft.com/office/powerpoint/2010/main" val="3830038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D32CC7C-4583-4E6E-A2F7-72A745811560}" type="datetimeFigureOut">
              <a:rPr lang="en-US" smtClean="0"/>
              <a:t>9/10/2023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CD474E-E406-460C-923A-09FBE49158DC}" type="slidenum">
              <a:rPr lang="en-US" smtClean="0"/>
              <a:t>‹#›</a:t>
            </a:fld>
            <a:endParaRPr lang="en-US"/>
          </a:p>
        </p:txBody>
      </p:sp>
    </p:spTree>
    <p:extLst>
      <p:ext uri="{BB962C8B-B14F-4D97-AF65-F5344CB8AC3E}">
        <p14:creationId xmlns:p14="http://schemas.microsoft.com/office/powerpoint/2010/main" val="9592659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D32CC7C-4583-4E6E-A2F7-72A745811560}" type="datetimeFigureOut">
              <a:rPr lang="en-US" smtClean="0"/>
              <a:t>9/10/2023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CD474E-E406-460C-923A-09FBE49158DC}" type="slidenum">
              <a:rPr lang="en-US" smtClean="0"/>
              <a:t>‹#›</a:t>
            </a:fld>
            <a:endParaRPr lang="en-US"/>
          </a:p>
        </p:txBody>
      </p:sp>
    </p:spTree>
    <p:extLst>
      <p:ext uri="{BB962C8B-B14F-4D97-AF65-F5344CB8AC3E}">
        <p14:creationId xmlns:p14="http://schemas.microsoft.com/office/powerpoint/2010/main" val="2756118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D32CC7C-4583-4E6E-A2F7-72A745811560}" type="datetimeFigureOut">
              <a:rPr lang="en-US" smtClean="0"/>
              <a:t>9/10/2023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CD474E-E406-460C-923A-09FBE49158DC}" type="slidenum">
              <a:rPr lang="en-US" smtClean="0"/>
              <a:t>‹#›</a:t>
            </a:fld>
            <a:endParaRPr lang="en-US"/>
          </a:p>
        </p:txBody>
      </p:sp>
    </p:spTree>
    <p:extLst>
      <p:ext uri="{BB962C8B-B14F-4D97-AF65-F5344CB8AC3E}">
        <p14:creationId xmlns:p14="http://schemas.microsoft.com/office/powerpoint/2010/main" val="3938604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D32CC7C-4583-4E6E-A2F7-72A745811560}" type="datetimeFigureOut">
              <a:rPr lang="en-US" smtClean="0"/>
              <a:t>9/10/2023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CD474E-E406-460C-923A-09FBE49158DC}" type="slidenum">
              <a:rPr lang="en-US" smtClean="0"/>
              <a:t>‹#›</a:t>
            </a:fld>
            <a:endParaRPr lang="en-US"/>
          </a:p>
        </p:txBody>
      </p:sp>
    </p:spTree>
    <p:extLst>
      <p:ext uri="{BB962C8B-B14F-4D97-AF65-F5344CB8AC3E}">
        <p14:creationId xmlns:p14="http://schemas.microsoft.com/office/powerpoint/2010/main" val="3610774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32CC7C-4583-4E6E-A2F7-72A745811560}" type="datetimeFigureOut">
              <a:rPr lang="en-US" smtClean="0"/>
              <a:t>9/10/2023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CD474E-E406-460C-923A-09FBE49158DC}" type="slidenum">
              <a:rPr lang="en-US" smtClean="0"/>
              <a:t>‹#›</a:t>
            </a:fld>
            <a:endParaRPr lang="en-US"/>
          </a:p>
        </p:txBody>
      </p:sp>
    </p:spTree>
    <p:extLst>
      <p:ext uri="{BB962C8B-B14F-4D97-AF65-F5344CB8AC3E}">
        <p14:creationId xmlns:p14="http://schemas.microsoft.com/office/powerpoint/2010/main" val="1011185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D32CC7C-4583-4E6E-A2F7-72A745811560}" type="datetimeFigureOut">
              <a:rPr lang="en-US" smtClean="0"/>
              <a:t>9/10/2023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CD474E-E406-460C-923A-09FBE49158DC}" type="slidenum">
              <a:rPr lang="en-US" smtClean="0"/>
              <a:t>‹#›</a:t>
            </a:fld>
            <a:endParaRPr lang="en-US"/>
          </a:p>
        </p:txBody>
      </p:sp>
    </p:spTree>
    <p:extLst>
      <p:ext uri="{BB962C8B-B14F-4D97-AF65-F5344CB8AC3E}">
        <p14:creationId xmlns:p14="http://schemas.microsoft.com/office/powerpoint/2010/main" val="329823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D32CC7C-4583-4E6E-A2F7-72A745811560}" type="datetimeFigureOut">
              <a:rPr lang="en-US" smtClean="0"/>
              <a:t>9/10/2023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CD474E-E406-460C-923A-09FBE49158DC}" type="slidenum">
              <a:rPr lang="en-US" smtClean="0"/>
              <a:t>‹#›</a:t>
            </a:fld>
            <a:endParaRPr lang="en-US"/>
          </a:p>
        </p:txBody>
      </p:sp>
    </p:spTree>
    <p:extLst>
      <p:ext uri="{BB962C8B-B14F-4D97-AF65-F5344CB8AC3E}">
        <p14:creationId xmlns:p14="http://schemas.microsoft.com/office/powerpoint/2010/main" val="4254278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32CC7C-4583-4E6E-A2F7-72A745811560}" type="datetimeFigureOut">
              <a:rPr lang="en-US" smtClean="0"/>
              <a:t>9/10/2023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CD474E-E406-460C-923A-09FBE49158DC}" type="slidenum">
              <a:rPr lang="en-US" smtClean="0"/>
              <a:t>‹#›</a:t>
            </a:fld>
            <a:endParaRPr lang="en-US"/>
          </a:p>
        </p:txBody>
      </p:sp>
    </p:spTree>
    <p:extLst>
      <p:ext uri="{BB962C8B-B14F-4D97-AF65-F5344CB8AC3E}">
        <p14:creationId xmlns:p14="http://schemas.microsoft.com/office/powerpoint/2010/main" val="2882581648"/>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11.jpe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hyperlink" Target="https://doi.org/10.3133/70202434" TargetMode="External"/><Relationship Id="rId5" Type="http://schemas.openxmlformats.org/officeDocument/2006/relationships/hyperlink" Target="https://doi.org/10.1007/s00126-009-0251-8" TargetMode="External"/><Relationship Id="rId4" Type="http://schemas.openxmlformats.org/officeDocument/2006/relationships/hyperlink" Target="https://doi.org/10.3133/pp1802"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5.jpe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6.jpe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Tellurium Mining Data Analytics</a:t>
            </a:r>
            <a:endParaRPr lang="en-US" dirty="0"/>
          </a:p>
        </p:txBody>
      </p:sp>
      <p:sp>
        <p:nvSpPr>
          <p:cNvPr id="3" name="Subtitle 2"/>
          <p:cNvSpPr>
            <a:spLocks noGrp="1"/>
          </p:cNvSpPr>
          <p:nvPr>
            <p:ph type="subTitle" idx="1"/>
          </p:nvPr>
        </p:nvSpPr>
        <p:spPr/>
        <p:txBody>
          <a:bodyPr>
            <a:normAutofit fontScale="77500" lnSpcReduction="20000"/>
          </a:bodyPr>
          <a:lstStyle/>
          <a:p>
            <a:r>
              <a:rPr lang="en-US" dirty="0" err="1" smtClean="0"/>
              <a:t>Kathryne</a:t>
            </a:r>
            <a:r>
              <a:rPr lang="en-US" dirty="0" smtClean="0"/>
              <a:t> Reed</a:t>
            </a:r>
          </a:p>
          <a:p>
            <a:r>
              <a:rPr lang="en-US" dirty="0"/>
              <a:t>Colorado State University Global</a:t>
            </a:r>
          </a:p>
          <a:p>
            <a:r>
              <a:rPr lang="en-US" dirty="0"/>
              <a:t>MIS581 Enterprise Performance Management</a:t>
            </a:r>
          </a:p>
          <a:p>
            <a:r>
              <a:rPr lang="en-US" dirty="0"/>
              <a:t>Professor Steve Chung</a:t>
            </a:r>
          </a:p>
          <a:p>
            <a:r>
              <a:rPr lang="en-US" dirty="0" smtClean="0"/>
              <a:t>09/10/2023</a:t>
            </a:r>
            <a:endParaRPr lang="en-US" dirty="0"/>
          </a:p>
          <a:p>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50842997"/>
      </p:ext>
    </p:extLst>
  </p:cSld>
  <p:clrMapOvr>
    <a:masterClrMapping/>
  </p:clrMapOvr>
  <mc:AlternateContent xmlns:mc="http://schemas.openxmlformats.org/markup-compatibility/2006">
    <mc:Choice xmlns:p14="http://schemas.microsoft.com/office/powerpoint/2010/main" Requires="p14">
      <p:transition spd="slow" p14:dur="2000" advTm="25751"/>
    </mc:Choice>
    <mc:Fallback>
      <p:transition spd="slow" advTm="257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sp>
        <p:nvSpPr>
          <p:cNvPr id="3" name="Content Placeholder 2"/>
          <p:cNvSpPr>
            <a:spLocks noGrp="1"/>
          </p:cNvSpPr>
          <p:nvPr>
            <p:ph sz="half" idx="1"/>
          </p:nvPr>
        </p:nvSpPr>
        <p:spPr/>
        <p:txBody>
          <a:bodyPr/>
          <a:lstStyle/>
          <a:p>
            <a:r>
              <a:rPr lang="en-US" dirty="0" smtClean="0"/>
              <a:t>Allow us to understand more about tellurium mining</a:t>
            </a:r>
          </a:p>
          <a:p>
            <a:r>
              <a:rPr lang="en-US" dirty="0" smtClean="0"/>
              <a:t>Allow us to answer basic questions and dive into more specific questions</a:t>
            </a:r>
          </a:p>
          <a:p>
            <a:r>
              <a:rPr lang="en-US" dirty="0" smtClean="0"/>
              <a:t>Opens the door for data collection improvement</a:t>
            </a:r>
          </a:p>
          <a:p>
            <a:endParaRPr lang="en-US" dirty="0"/>
          </a:p>
        </p:txBody>
      </p:sp>
      <p:pic>
        <p:nvPicPr>
          <p:cNvPr id="5122" name="Picture 2" descr="What Happens to Semi-Annual Inspection Findings | Animal Care"/>
          <p:cNvPicPr>
            <a:picLocks noGrp="1" noChangeAspect="1" noChangeArrowheads="1"/>
          </p:cNvPicPr>
          <p:nvPr>
            <p:ph sz="half" idx="2"/>
          </p:nvPr>
        </p:nvPicPr>
        <p:blipFill>
          <a:blip r:embed="rId5" cstate="print">
            <a:extLst>
              <a:ext uri="{28A0092B-C50C-407E-A947-70E740481C1C}">
                <a14:useLocalDpi xmlns:a14="http://schemas.microsoft.com/office/drawing/2010/main" val="0"/>
              </a:ext>
            </a:extLst>
          </a:blip>
          <a:srcRect/>
          <a:stretch>
            <a:fillRect/>
          </a:stretch>
        </p:blipFill>
        <p:spPr bwMode="auto">
          <a:xfrm>
            <a:off x="7093131" y="1815854"/>
            <a:ext cx="2939822" cy="3847492"/>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24089344"/>
      </p:ext>
    </p:extLst>
  </p:cSld>
  <p:clrMapOvr>
    <a:masterClrMapping/>
  </p:clrMapOvr>
  <mc:AlternateContent xmlns:mc="http://schemas.openxmlformats.org/markup-compatibility/2006">
    <mc:Choice xmlns:p14="http://schemas.microsoft.com/office/powerpoint/2010/main" Requires="p14">
      <p:transition spd="slow" p14:dur="2000" advTm="93713"/>
    </mc:Choice>
    <mc:Fallback>
      <p:transition spd="slow" advTm="937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a:t>
            </a:r>
            <a:endParaRPr lang="en-US" dirty="0"/>
          </a:p>
        </p:txBody>
      </p:sp>
      <p:sp>
        <p:nvSpPr>
          <p:cNvPr id="3" name="Content Placeholder 2"/>
          <p:cNvSpPr>
            <a:spLocks noGrp="1"/>
          </p:cNvSpPr>
          <p:nvPr>
            <p:ph sz="half" idx="1"/>
          </p:nvPr>
        </p:nvSpPr>
        <p:spPr/>
        <p:txBody>
          <a:bodyPr/>
          <a:lstStyle/>
          <a:p>
            <a:r>
              <a:rPr lang="en-US" dirty="0" smtClean="0"/>
              <a:t>Better data collection</a:t>
            </a:r>
          </a:p>
          <a:p>
            <a:r>
              <a:rPr lang="en-US" dirty="0" smtClean="0"/>
              <a:t>Larger dataset</a:t>
            </a:r>
          </a:p>
          <a:p>
            <a:r>
              <a:rPr lang="en-US" dirty="0" smtClean="0"/>
              <a:t>More data points</a:t>
            </a:r>
          </a:p>
          <a:p>
            <a:r>
              <a:rPr lang="en-US" dirty="0" smtClean="0"/>
              <a:t>Question guided research structure</a:t>
            </a:r>
          </a:p>
          <a:p>
            <a:r>
              <a:rPr lang="en-US" dirty="0" smtClean="0"/>
              <a:t>More skilled analyst</a:t>
            </a:r>
            <a:endParaRPr lang="en-US" dirty="0"/>
          </a:p>
        </p:txBody>
      </p:sp>
      <p:pic>
        <p:nvPicPr>
          <p:cNvPr id="6146" name="Picture 2" descr="MORE D4TA | Monkeytown Records"/>
          <p:cNvPicPr>
            <a:picLocks noGrp="1" noChangeAspect="1" noChangeArrowheads="1"/>
          </p:cNvPicPr>
          <p:nvPr>
            <p:ph sz="half" idx="2"/>
          </p:nvPr>
        </p:nvPicPr>
        <p:blipFill>
          <a:blip r:embed="rId5" cstate="print">
            <a:extLst>
              <a:ext uri="{28A0092B-C50C-407E-A947-70E740481C1C}">
                <a14:useLocalDpi xmlns:a14="http://schemas.microsoft.com/office/drawing/2010/main" val="0"/>
              </a:ext>
            </a:extLst>
          </a:blip>
          <a:srcRect/>
          <a:stretch>
            <a:fillRect/>
          </a:stretch>
        </p:blipFill>
        <p:spPr bwMode="auto">
          <a:xfrm>
            <a:off x="6587331" y="1825625"/>
            <a:ext cx="4351338" cy="4351338"/>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52768182"/>
      </p:ext>
    </p:extLst>
  </p:cSld>
  <p:clrMapOvr>
    <a:masterClrMapping/>
  </p:clrMapOvr>
  <mc:AlternateContent xmlns:mc="http://schemas.openxmlformats.org/markup-compatibility/2006">
    <mc:Choice xmlns:p14="http://schemas.microsoft.com/office/powerpoint/2010/main" Requires="p14">
      <p:transition spd="slow" p14:dur="2000" advTm="33665"/>
    </mc:Choice>
    <mc:Fallback>
      <p:transition spd="slow" advTm="336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sz="half" idx="1"/>
          </p:nvPr>
        </p:nvSpPr>
        <p:spPr>
          <a:xfrm>
            <a:off x="838200" y="1825625"/>
            <a:ext cx="10515600" cy="4351338"/>
          </a:xfrm>
        </p:spPr>
        <p:txBody>
          <a:bodyPr>
            <a:normAutofit fontScale="62500" lnSpcReduction="20000"/>
          </a:bodyPr>
          <a:lstStyle/>
          <a:p>
            <a:r>
              <a:rPr lang="en-US"/>
              <a:t>Bhore, S. J., &amp; Johnson, R. G. (2020). Critical mineral resources of the United States—Economic and environmental geology and prospects for future supply. U.S. Geological Survey Professional Paper 1802. </a:t>
            </a:r>
            <a:r>
              <a:rPr lang="en-US" u="sng">
                <a:hlinkClick r:id="rId4"/>
              </a:rPr>
              <a:t>https://doi.org/10.3133/pp1802</a:t>
            </a:r>
            <a:endParaRPr lang="en-US"/>
          </a:p>
          <a:p>
            <a:r>
              <a:rPr lang="en-US"/>
              <a:t>Burt, D. M., &amp; Mosier, D. L. (2009). The tellurium- and selenium-enriched copper deposits of southwestern Montana, USA. Mineralium Deposita, 44(7), 765–791. </a:t>
            </a:r>
            <a:r>
              <a:rPr lang="en-US" u="sng">
                <a:hlinkClick r:id="rId5"/>
              </a:rPr>
              <a:t>https://doi.org/10.1007/s00126-009-0251-8</a:t>
            </a:r>
            <a:endParaRPr lang="en-US"/>
          </a:p>
          <a:p>
            <a:r>
              <a:rPr lang="en-US"/>
              <a:t>Bustamante, M. L., Gaustad, G., &amp; Alonso, E. (2017). Comparative analysis of Supply Risk-mitigation strategies for critical byproduct minerals: A case study of tellurium. </a:t>
            </a:r>
            <a:r>
              <a:rPr lang="en-US" i="1"/>
              <a:t>Environmental Science &amp;amp; Technology</a:t>
            </a:r>
            <a:r>
              <a:rPr lang="en-US"/>
              <a:t>, </a:t>
            </a:r>
            <a:r>
              <a:rPr lang="en-US" i="1"/>
              <a:t>52</a:t>
            </a:r>
            <a:r>
              <a:rPr lang="en-US"/>
              <a:t>(1), 11–21. https://doi.org/10.1021/acs.est.7b03963 </a:t>
            </a:r>
          </a:p>
          <a:p>
            <a:r>
              <a:rPr lang="en-US"/>
              <a:t>Nassar, N. T., Kim, H., Frenzel, M., Moats, M. S., &amp; Hayes, S. M. (2022). Global tellurium supply potential from electrolytic copper refining. </a:t>
            </a:r>
            <a:r>
              <a:rPr lang="en-US" i="1"/>
              <a:t>Resources, Conservation and Recycling</a:t>
            </a:r>
            <a:r>
              <a:rPr lang="en-US"/>
              <a:t>, </a:t>
            </a:r>
            <a:r>
              <a:rPr lang="en-US" i="1"/>
              <a:t>184</a:t>
            </a:r>
            <a:r>
              <a:rPr lang="en-US"/>
              <a:t>, 106434. https://doi.org/10.1016/j.resconrec.2022.106434 </a:t>
            </a:r>
          </a:p>
          <a:p>
            <a:r>
              <a:rPr lang="en-US"/>
              <a:t>U.S. Geological Survey. (2019). Mineral commodity summaries 2019. U.S. Geological Survey. </a:t>
            </a:r>
            <a:r>
              <a:rPr lang="en-US" u="sng">
                <a:hlinkClick r:id="rId6"/>
              </a:rPr>
              <a:t>https://doi.org/10.3133/70202434</a:t>
            </a:r>
            <a:endParaRPr lang="en-US"/>
          </a:p>
          <a:p>
            <a:r>
              <a:rPr lang="en-US"/>
              <a:t>Pandey, G., &amp; Bajpai, S. (2022). Accessing the environmental impact of tellurium metal. </a:t>
            </a:r>
            <a:r>
              <a:rPr lang="en-US" i="1"/>
              <a:t>Physical Sciences Reviews</a:t>
            </a:r>
            <a:r>
              <a:rPr lang="en-US"/>
              <a:t>, </a:t>
            </a:r>
            <a:r>
              <a:rPr lang="en-US" i="1"/>
              <a:t>0</a:t>
            </a:r>
            <a:r>
              <a:rPr lang="en-US"/>
              <a:t>(0). https://doi.org/10.1515/psr-2021-0113 </a:t>
            </a:r>
          </a:p>
          <a:p>
            <a:r>
              <a:rPr lang="en-US"/>
              <a:t>Whitworth, A. J., Forbes, E., Verster, I., Jokovic, V., Awatey, B., &amp; Parbhakar-Fox, A. (2022). Review on advances in mineral processing technologies suitable for critical metal recovery from mining and Processing Wastes. </a:t>
            </a:r>
            <a:r>
              <a:rPr lang="en-US" i="1"/>
              <a:t>Cleaner Engineering and Technology</a:t>
            </a:r>
            <a:r>
              <a:rPr lang="en-US"/>
              <a:t>, </a:t>
            </a:r>
            <a:r>
              <a:rPr lang="en-US" i="1"/>
              <a:t>7</a:t>
            </a:r>
            <a:r>
              <a:rPr lang="en-US"/>
              <a:t>, 100451. https://doi.org/10.1016/j.clet.2022.100451 </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772436345"/>
      </p:ext>
    </p:extLst>
  </p:cSld>
  <p:clrMapOvr>
    <a:masterClrMapping/>
  </p:clrMapOvr>
  <mc:AlternateContent xmlns:mc="http://schemas.openxmlformats.org/markup-compatibility/2006">
    <mc:Choice xmlns:p14="http://schemas.microsoft.com/office/powerpoint/2010/main" Requires="p14">
      <p:transition spd="slow" p14:dur="2000" advTm="9718"/>
    </mc:Choice>
    <mc:Fallback>
      <p:transition spd="slow" advTm="9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sz="half" idx="1"/>
          </p:nvPr>
        </p:nvSpPr>
        <p:spPr>
          <a:xfrm>
            <a:off x="838199" y="1825625"/>
            <a:ext cx="10638183" cy="4351338"/>
          </a:xfrm>
        </p:spPr>
        <p:txBody>
          <a:bodyPr>
            <a:normAutofit fontScale="85000" lnSpcReduction="20000"/>
          </a:bodyPr>
          <a:lstStyle/>
          <a:p>
            <a:endParaRPr lang="en-US" dirty="0" smtClean="0"/>
          </a:p>
          <a:p>
            <a:pPr marL="0" indent="0">
              <a:buNone/>
            </a:pPr>
            <a:r>
              <a:rPr lang="en-US" dirty="0"/>
              <a:t>Tellurium, a relatively rare element, has several important industrial and technological applications:</a:t>
            </a:r>
          </a:p>
          <a:p>
            <a:r>
              <a:rPr lang="en-US" b="1" dirty="0"/>
              <a:t>Solar Panels:</a:t>
            </a:r>
            <a:r>
              <a:rPr lang="en-US" dirty="0"/>
              <a:t> One of the most significant uses of tellurium is in the production of thin-film solar cells. </a:t>
            </a:r>
            <a:r>
              <a:rPr lang="en-US" dirty="0" smtClean="0"/>
              <a:t>Tellurium </a:t>
            </a:r>
            <a:r>
              <a:rPr lang="en-US" dirty="0"/>
              <a:t>is a crucial component in these solar cells, helping convert sunlight into electricity.</a:t>
            </a:r>
          </a:p>
          <a:p>
            <a:r>
              <a:rPr lang="en-US" b="1" dirty="0"/>
              <a:t>Alloying Agent:</a:t>
            </a:r>
            <a:r>
              <a:rPr lang="en-US" dirty="0"/>
              <a:t> </a:t>
            </a:r>
            <a:r>
              <a:rPr lang="en-US" dirty="0" smtClean="0"/>
              <a:t>Tellurium enhances machinability </a:t>
            </a:r>
            <a:r>
              <a:rPr lang="en-US" dirty="0"/>
              <a:t>without significantly affecting </a:t>
            </a:r>
            <a:r>
              <a:rPr lang="en-US" dirty="0" smtClean="0"/>
              <a:t>electrical </a:t>
            </a:r>
            <a:r>
              <a:rPr lang="en-US" dirty="0"/>
              <a:t>conductivity. </a:t>
            </a:r>
            <a:endParaRPr lang="en-US" dirty="0" smtClean="0"/>
          </a:p>
          <a:p>
            <a:r>
              <a:rPr lang="en-US" b="1" dirty="0" smtClean="0"/>
              <a:t>Semiconductor </a:t>
            </a:r>
            <a:r>
              <a:rPr lang="en-US" b="1" dirty="0"/>
              <a:t>Industry:</a:t>
            </a:r>
            <a:r>
              <a:rPr lang="en-US" dirty="0"/>
              <a:t> Tellurium is used in the semiconductor </a:t>
            </a:r>
            <a:r>
              <a:rPr lang="en-US" dirty="0" smtClean="0"/>
              <a:t>in </a:t>
            </a:r>
            <a:r>
              <a:rPr lang="en-US" dirty="0"/>
              <a:t>the production of acousto-optic devices, which are essential for telecommunications and laser technology. </a:t>
            </a:r>
          </a:p>
          <a:p>
            <a:pPr marL="0" indent="0">
              <a:buNone/>
            </a:pPr>
            <a:r>
              <a:rPr lang="en-US" dirty="0" smtClean="0"/>
              <a:t>These </a:t>
            </a:r>
            <a:r>
              <a:rPr lang="en-US" dirty="0"/>
              <a:t>applications highlight the importance of tellurium in renewable energy, metallurgy, and advanced technology, making it a valuable element in various industries.</a:t>
            </a:r>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51844090"/>
      </p:ext>
    </p:extLst>
  </p:cSld>
  <p:clrMapOvr>
    <a:masterClrMapping/>
  </p:clrMapOvr>
  <mc:AlternateContent xmlns:mc="http://schemas.openxmlformats.org/markup-compatibility/2006">
    <mc:Choice xmlns:p14="http://schemas.microsoft.com/office/powerpoint/2010/main" Requires="p14">
      <p:transition spd="slow" p14:dur="2000" advTm="119505"/>
    </mc:Choice>
    <mc:Fallback>
      <p:transition spd="slow" advTm="1195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Abstract</a:t>
            </a:r>
            <a:endParaRPr lang="en-US" dirty="0"/>
          </a:p>
        </p:txBody>
      </p:sp>
      <p:sp>
        <p:nvSpPr>
          <p:cNvPr id="3" name="Content Placeholder 2"/>
          <p:cNvSpPr>
            <a:spLocks noGrp="1"/>
          </p:cNvSpPr>
          <p:nvPr>
            <p:ph sz="half" idx="1"/>
          </p:nvPr>
        </p:nvSpPr>
        <p:spPr/>
        <p:txBody>
          <a:bodyPr>
            <a:normAutofit fontScale="92500" lnSpcReduction="20000"/>
          </a:bodyPr>
          <a:lstStyle/>
          <a:p>
            <a:r>
              <a:rPr lang="en-US" dirty="0"/>
              <a:t>The study aims to address critical questions regarding the weights of tellurium mined compared to other materials, the purity significance of materials mined, and the length of time that a mine is expected to be viable</a:t>
            </a:r>
            <a:r>
              <a:rPr lang="en-US" dirty="0" smtClean="0"/>
              <a:t>.</a:t>
            </a:r>
          </a:p>
          <a:p>
            <a:r>
              <a:rPr lang="en-US" dirty="0"/>
              <a:t>These insights can inform decisions related to tellurium utilization, domestic production, and resource exploration. </a:t>
            </a:r>
            <a:endParaRPr lang="en-US" dirty="0" smtClean="0"/>
          </a:p>
          <a:p>
            <a:r>
              <a:rPr lang="en-US" dirty="0" smtClean="0"/>
              <a:t>Quantitative </a:t>
            </a:r>
            <a:r>
              <a:rPr lang="en-US" dirty="0"/>
              <a:t>methodologies and SAS for data </a:t>
            </a:r>
            <a:r>
              <a:rPr lang="en-US" dirty="0" smtClean="0"/>
              <a:t>analysis</a:t>
            </a:r>
            <a:endParaRPr lang="en-US" dirty="0"/>
          </a:p>
        </p:txBody>
      </p:sp>
      <p:pic>
        <p:nvPicPr>
          <p:cNvPr id="1028" name="Picture 4" descr="Pictures, stories, and facts about the element Tellurium in the Periodic  Table"/>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bwMode="auto">
          <a:xfrm>
            <a:off x="7224305" y="1300004"/>
            <a:ext cx="3390900" cy="33909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AS Institute - Wikipedia"/>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193916" y="5111283"/>
            <a:ext cx="3421289" cy="1402728"/>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57070843"/>
      </p:ext>
    </p:extLst>
  </p:cSld>
  <p:clrMapOvr>
    <a:masterClrMapping/>
  </p:clrMapOvr>
  <mc:AlternateContent xmlns:mc="http://schemas.openxmlformats.org/markup-compatibility/2006">
    <mc:Choice xmlns:p14="http://schemas.microsoft.com/office/powerpoint/2010/main" Requires="p14">
      <p:transition spd="slow" p14:dur="2000" advTm="69723"/>
    </mc:Choice>
    <mc:Fallback>
      <p:transition spd="slow" advTm="697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Objectives</a:t>
            </a:r>
          </a:p>
        </p:txBody>
      </p:sp>
      <p:sp>
        <p:nvSpPr>
          <p:cNvPr id="3" name="Content Placeholder 2"/>
          <p:cNvSpPr>
            <a:spLocks noGrp="1"/>
          </p:cNvSpPr>
          <p:nvPr>
            <p:ph sz="half" idx="1"/>
          </p:nvPr>
        </p:nvSpPr>
        <p:spPr/>
        <p:txBody>
          <a:bodyPr>
            <a:normAutofit/>
          </a:bodyPr>
          <a:lstStyle/>
          <a:p>
            <a:pPr marL="0" indent="0">
              <a:buNone/>
            </a:pPr>
            <a:r>
              <a:rPr lang="en-US" dirty="0" smtClean="0"/>
              <a:t>Main research </a:t>
            </a:r>
            <a:r>
              <a:rPr lang="en-US" dirty="0"/>
              <a:t>objectives are to</a:t>
            </a:r>
            <a:r>
              <a:rPr lang="en-US" dirty="0" smtClean="0"/>
              <a:t>:</a:t>
            </a:r>
          </a:p>
          <a:p>
            <a:r>
              <a:rPr lang="en-US" dirty="0" smtClean="0"/>
              <a:t>Analyze </a:t>
            </a:r>
            <a:r>
              <a:rPr lang="en-US" dirty="0"/>
              <a:t>Tellurium's weight compared to other materials mined.</a:t>
            </a:r>
          </a:p>
          <a:p>
            <a:r>
              <a:rPr lang="en-US" dirty="0"/>
              <a:t>Investigate the grading value (purity) of Tellurium compared to copper.</a:t>
            </a:r>
          </a:p>
          <a:p>
            <a:r>
              <a:rPr lang="en-US" dirty="0"/>
              <a:t>Evaluate the average age of Tellurium mines in relation to the industry average of 70 years.</a:t>
            </a:r>
          </a:p>
          <a:p>
            <a:endParaRPr lang="en-US" dirty="0"/>
          </a:p>
        </p:txBody>
      </p:sp>
      <p:pic>
        <p:nvPicPr>
          <p:cNvPr id="2052" name="Picture 4" descr="Media Konsultasi Skripsi FKIP Bahasa Inggris: Using to infinitive in Research  Objectives"/>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bwMode="auto">
          <a:xfrm>
            <a:off x="6740434" y="1720371"/>
            <a:ext cx="3327491" cy="3752535"/>
          </a:xfrm>
          <a:prstGeom prst="rect">
            <a:avLst/>
          </a:prstGeom>
          <a:noFill/>
          <a:extLst>
            <a:ext uri="{909E8E84-426E-40DD-AFC4-6F175D3DCCD1}">
              <a14:hiddenFill xmlns:a14="http://schemas.microsoft.com/office/drawing/2010/main">
                <a:solidFill>
                  <a:srgbClr val="FFFFFF"/>
                </a:solidFill>
              </a14:hiddenFill>
            </a:ext>
          </a:extLst>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251701594"/>
      </p:ext>
    </p:extLst>
  </p:cSld>
  <p:clrMapOvr>
    <a:masterClrMapping/>
  </p:clrMapOvr>
  <mc:AlternateContent xmlns:mc="http://schemas.openxmlformats.org/markup-compatibility/2006">
    <mc:Choice xmlns:p14="http://schemas.microsoft.com/office/powerpoint/2010/main" Requires="p14">
      <p:transition spd="slow" p14:dur="2000" advTm="69800"/>
    </mc:Choice>
    <mc:Fallback>
      <p:transition spd="slow" advTm="69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sz="half" idx="1"/>
          </p:nvPr>
        </p:nvSpPr>
        <p:spPr/>
        <p:txBody>
          <a:bodyPr/>
          <a:lstStyle/>
          <a:p>
            <a:r>
              <a:rPr lang="en-US" dirty="0" smtClean="0"/>
              <a:t>Quantitative </a:t>
            </a:r>
            <a:r>
              <a:rPr lang="en-US" dirty="0"/>
              <a:t>analysis using SAS </a:t>
            </a:r>
            <a:endParaRPr lang="en-US" dirty="0" smtClean="0"/>
          </a:p>
          <a:p>
            <a:r>
              <a:rPr lang="en-US" dirty="0" smtClean="0"/>
              <a:t>This </a:t>
            </a:r>
            <a:r>
              <a:rPr lang="en-US" dirty="0"/>
              <a:t>approach allowed </a:t>
            </a:r>
            <a:r>
              <a:rPr lang="en-US" dirty="0" smtClean="0"/>
              <a:t>me </a:t>
            </a:r>
            <a:r>
              <a:rPr lang="en-US" dirty="0"/>
              <a:t>to quantify variables, assess correlations, and extract statistical significance</a:t>
            </a:r>
            <a:r>
              <a:rPr lang="en-US" dirty="0" smtClean="0"/>
              <a:t>.</a:t>
            </a:r>
          </a:p>
          <a:p>
            <a:r>
              <a:rPr lang="en-US" dirty="0" smtClean="0"/>
              <a:t>Limitations of the dataset size and my coding abilities were a challenge.</a:t>
            </a:r>
            <a:endParaRPr lang="en-US" dirty="0"/>
          </a:p>
        </p:txBody>
      </p:sp>
      <p:pic>
        <p:nvPicPr>
          <p:cNvPr id="3074" name="Picture 2" descr="Predictive Modeling with Logistic Regression using SAS | Coursera"/>
          <p:cNvPicPr>
            <a:picLocks noGrp="1" noChangeAspect="1" noChangeArrowheads="1"/>
          </p:cNvPicPr>
          <p:nvPr>
            <p:ph sz="half" idx="2"/>
          </p:nvPr>
        </p:nvPicPr>
        <p:blipFill>
          <a:blip r:embed="rId5" cstate="print">
            <a:extLst>
              <a:ext uri="{28A0092B-C50C-407E-A947-70E740481C1C}">
                <a14:useLocalDpi xmlns:a14="http://schemas.microsoft.com/office/drawing/2010/main" val="0"/>
              </a:ext>
            </a:extLst>
          </a:blip>
          <a:srcRect/>
          <a:stretch>
            <a:fillRect/>
          </a:stretch>
        </p:blipFill>
        <p:spPr bwMode="auto">
          <a:xfrm>
            <a:off x="6587331" y="1825625"/>
            <a:ext cx="4351338" cy="4351338"/>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15587168"/>
      </p:ext>
    </p:extLst>
  </p:cSld>
  <p:clrMapOvr>
    <a:masterClrMapping/>
  </p:clrMapOvr>
  <mc:AlternateContent xmlns:mc="http://schemas.openxmlformats.org/markup-compatibility/2006">
    <mc:Choice xmlns:p14="http://schemas.microsoft.com/office/powerpoint/2010/main" Requires="p14">
      <p:transition spd="slow" p14:dur="2000" advTm="64721"/>
    </mc:Choice>
    <mc:Fallback>
      <p:transition spd="slow" advTm="647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Questions and Hypotheses</a:t>
            </a:r>
          </a:p>
        </p:txBody>
      </p:sp>
      <p:sp>
        <p:nvSpPr>
          <p:cNvPr id="3" name="Content Placeholder 2"/>
          <p:cNvSpPr>
            <a:spLocks noGrp="1"/>
          </p:cNvSpPr>
          <p:nvPr>
            <p:ph sz="half" idx="1"/>
          </p:nvPr>
        </p:nvSpPr>
        <p:spPr/>
        <p:txBody>
          <a:bodyPr>
            <a:normAutofit/>
          </a:bodyPr>
          <a:lstStyle/>
          <a:p>
            <a:r>
              <a:rPr lang="en-US" dirty="0" smtClean="0"/>
              <a:t>Is Tellurium </a:t>
            </a:r>
            <a:r>
              <a:rPr lang="en-US" dirty="0"/>
              <a:t>the most weighty material mined in the U.S.?</a:t>
            </a:r>
          </a:p>
          <a:p>
            <a:r>
              <a:rPr lang="en-US" dirty="0"/>
              <a:t>How does Tellurium's grading value compare to </a:t>
            </a:r>
            <a:r>
              <a:rPr lang="en-US" dirty="0" smtClean="0"/>
              <a:t>that of copper's</a:t>
            </a:r>
            <a:r>
              <a:rPr lang="en-US" dirty="0"/>
              <a:t>?</a:t>
            </a:r>
          </a:p>
          <a:p>
            <a:r>
              <a:rPr lang="en-US" dirty="0"/>
              <a:t>What is the average age of Tellurium mines? </a:t>
            </a:r>
            <a:endParaRPr lang="en-US" dirty="0" smtClean="0"/>
          </a:p>
          <a:p>
            <a:r>
              <a:rPr lang="en-US" dirty="0"/>
              <a:t>H</a:t>
            </a:r>
            <a:r>
              <a:rPr lang="en-US" dirty="0" smtClean="0"/>
              <a:t>ypotheses </a:t>
            </a:r>
            <a:r>
              <a:rPr lang="en-US" dirty="0"/>
              <a:t>involve null and alternative hypotheses for each research question.</a:t>
            </a:r>
          </a:p>
          <a:p>
            <a:endParaRPr lang="en-US" dirty="0"/>
          </a:p>
        </p:txBody>
      </p:sp>
      <p:pic>
        <p:nvPicPr>
          <p:cNvPr id="4100" name="Picture 4" descr="tellurium - Students | Britannica Kids | Homework Help"/>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bwMode="auto">
          <a:xfrm>
            <a:off x="6172200" y="2274094"/>
            <a:ext cx="5181600" cy="3454400"/>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68948520"/>
      </p:ext>
    </p:extLst>
  </p:cSld>
  <p:clrMapOvr>
    <a:masterClrMapping/>
  </p:clrMapOvr>
  <mc:AlternateContent xmlns:mc="http://schemas.openxmlformats.org/markup-compatibility/2006">
    <mc:Choice xmlns:p14="http://schemas.microsoft.com/office/powerpoint/2010/main" Requires="p14">
      <p:transition spd="slow" p14:dur="2000" advTm="37180"/>
    </mc:Choice>
    <mc:Fallback>
      <p:transition spd="slow" advTm="371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Is Tellurium the most weighty material mined in the U.S.?</a:t>
            </a:r>
            <a:br>
              <a:rPr lang="en-US" dirty="0" smtClean="0"/>
            </a:br>
            <a:endParaRPr lang="en-US" dirty="0"/>
          </a:p>
        </p:txBody>
      </p:sp>
      <p:sp>
        <p:nvSpPr>
          <p:cNvPr id="3" name="Content Placeholder 2"/>
          <p:cNvSpPr>
            <a:spLocks noGrp="1"/>
          </p:cNvSpPr>
          <p:nvPr>
            <p:ph sz="half" idx="1"/>
          </p:nvPr>
        </p:nvSpPr>
        <p:spPr/>
        <p:txBody>
          <a:bodyPr/>
          <a:lstStyle/>
          <a:p>
            <a:r>
              <a:rPr lang="en-US" b="1" dirty="0" smtClean="0"/>
              <a:t>H0: average weight of tellurium = average weight of all other materials</a:t>
            </a:r>
            <a:endParaRPr lang="en-US" dirty="0" smtClean="0"/>
          </a:p>
          <a:p>
            <a:r>
              <a:rPr lang="en-US" b="1" dirty="0" smtClean="0"/>
              <a:t>Ha: average weight of tellurium &gt; average weight of all other materials. </a:t>
            </a:r>
            <a:endParaRPr lang="en-US" dirty="0" smtClean="0"/>
          </a:p>
          <a:p>
            <a:endParaRPr lang="en-US" dirty="0" smtClean="0"/>
          </a:p>
          <a:p>
            <a:endParaRPr lang="en-US" dirty="0"/>
          </a:p>
        </p:txBody>
      </p:sp>
      <p:pic>
        <p:nvPicPr>
          <p:cNvPr id="5" name="Content Placeholder 4"/>
          <p:cNvPicPr>
            <a:picLocks noGrp="1"/>
          </p:cNvPicPr>
          <p:nvPr>
            <p:ph sz="half" idx="2"/>
          </p:nvPr>
        </p:nvPicPr>
        <p:blipFill>
          <a:blip r:embed="rId5"/>
          <a:stretch>
            <a:fillRect/>
          </a:stretch>
        </p:blipFill>
        <p:spPr>
          <a:xfrm>
            <a:off x="6502407" y="1825625"/>
            <a:ext cx="4521185" cy="4351338"/>
          </a:xfrm>
          <a:prstGeom prst="rect">
            <a:avLst/>
          </a:prstGeom>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27215414"/>
      </p:ext>
    </p:extLst>
  </p:cSld>
  <p:clrMapOvr>
    <a:masterClrMapping/>
  </p:clrMapOvr>
  <mc:AlternateContent xmlns:mc="http://schemas.openxmlformats.org/markup-compatibility/2006">
    <mc:Choice xmlns:p14="http://schemas.microsoft.com/office/powerpoint/2010/main" Requires="p14">
      <p:transition spd="slow" p14:dur="2000" advTm="112704"/>
    </mc:Choice>
    <mc:Fallback>
      <p:transition spd="slow" advTm="112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Tellurium's grading value compare to that of copper's?</a:t>
            </a:r>
            <a:br>
              <a:rPr lang="en-US" dirty="0" smtClean="0"/>
            </a:br>
            <a:endParaRPr lang="en-US" dirty="0"/>
          </a:p>
        </p:txBody>
      </p:sp>
      <p:sp>
        <p:nvSpPr>
          <p:cNvPr id="3" name="Content Placeholder 2"/>
          <p:cNvSpPr>
            <a:spLocks noGrp="1"/>
          </p:cNvSpPr>
          <p:nvPr>
            <p:ph sz="half" idx="1"/>
          </p:nvPr>
        </p:nvSpPr>
        <p:spPr/>
        <p:txBody>
          <a:bodyPr/>
          <a:lstStyle/>
          <a:p>
            <a:r>
              <a:rPr lang="en-US" b="1" dirty="0"/>
              <a:t>H0: The grading value for tellurium is not significantly different than the grading value for copper in this data set. </a:t>
            </a:r>
            <a:endParaRPr lang="en-US" dirty="0"/>
          </a:p>
          <a:p>
            <a:r>
              <a:rPr lang="en-US" b="1" dirty="0"/>
              <a:t>Ha: The grading value for tellurium is significantly different than the grading value for copper in this data set.</a:t>
            </a:r>
            <a:endParaRPr lang="en-US" dirty="0"/>
          </a:p>
          <a:p>
            <a:endParaRPr lang="en-US" dirty="0"/>
          </a:p>
        </p:txBody>
      </p:sp>
      <p:pic>
        <p:nvPicPr>
          <p:cNvPr id="5" name="Content Placeholder 4"/>
          <p:cNvPicPr>
            <a:picLocks noGrp="1"/>
          </p:cNvPicPr>
          <p:nvPr>
            <p:ph sz="half" idx="2"/>
          </p:nvPr>
        </p:nvPicPr>
        <p:blipFill>
          <a:blip r:embed="rId5"/>
          <a:stretch>
            <a:fillRect/>
          </a:stretch>
        </p:blipFill>
        <p:spPr>
          <a:xfrm>
            <a:off x="6624557" y="1825625"/>
            <a:ext cx="4276885" cy="4351338"/>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581911520"/>
      </p:ext>
    </p:extLst>
  </p:cSld>
  <p:clrMapOvr>
    <a:masterClrMapping/>
  </p:clrMapOvr>
  <mc:AlternateContent xmlns:mc="http://schemas.openxmlformats.org/markup-compatibility/2006">
    <mc:Choice xmlns:p14="http://schemas.microsoft.com/office/powerpoint/2010/main" Requires="p14">
      <p:transition spd="slow" p14:dur="2000" advTm="104364"/>
    </mc:Choice>
    <mc:Fallback>
      <p:transition spd="slow" advTm="1043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average age of Tellurium mines? </a:t>
            </a:r>
            <a:br>
              <a:rPr lang="en-US" dirty="0" smtClean="0"/>
            </a:br>
            <a:endParaRPr lang="en-US" dirty="0"/>
          </a:p>
        </p:txBody>
      </p:sp>
      <p:sp>
        <p:nvSpPr>
          <p:cNvPr id="3" name="Content Placeholder 2"/>
          <p:cNvSpPr>
            <a:spLocks noGrp="1"/>
          </p:cNvSpPr>
          <p:nvPr>
            <p:ph sz="half" idx="1"/>
          </p:nvPr>
        </p:nvSpPr>
        <p:spPr/>
        <p:txBody>
          <a:bodyPr/>
          <a:lstStyle/>
          <a:p>
            <a:r>
              <a:rPr lang="en-US" b="1" dirty="0"/>
              <a:t>H0: The average age of a tellurium mine is not less than 70 years.</a:t>
            </a:r>
            <a:endParaRPr lang="en-US" dirty="0"/>
          </a:p>
          <a:p>
            <a:r>
              <a:rPr lang="en-US" b="1" dirty="0"/>
              <a:t>Ha: The average age of a tellurium mine is less than 70 years. </a:t>
            </a:r>
            <a:endParaRPr lang="en-US" dirty="0"/>
          </a:p>
          <a:p>
            <a:endParaRPr lang="en-US" dirty="0"/>
          </a:p>
        </p:txBody>
      </p:sp>
      <p:pic>
        <p:nvPicPr>
          <p:cNvPr id="5" name="Content Placeholder 4"/>
          <p:cNvPicPr>
            <a:picLocks noGrp="1"/>
          </p:cNvPicPr>
          <p:nvPr>
            <p:ph sz="half" idx="2"/>
          </p:nvPr>
        </p:nvPicPr>
        <p:blipFill>
          <a:blip r:embed="rId5"/>
          <a:stretch>
            <a:fillRect/>
          </a:stretch>
        </p:blipFill>
        <p:spPr>
          <a:xfrm>
            <a:off x="6810102" y="2667608"/>
            <a:ext cx="3905795" cy="2667372"/>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37172317"/>
      </p:ext>
    </p:extLst>
  </p:cSld>
  <p:clrMapOvr>
    <a:masterClrMapping/>
  </p:clrMapOvr>
  <mc:AlternateContent xmlns:mc="http://schemas.openxmlformats.org/markup-compatibility/2006">
    <mc:Choice xmlns:p14="http://schemas.microsoft.com/office/powerpoint/2010/main" Requires="p14">
      <p:transition spd="slow" p14:dur="2000" advTm="136553"/>
    </mc:Choice>
    <mc:Fallback>
      <p:transition spd="slow" advTm="136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114</TotalTime>
  <Words>2143</Words>
  <Application>Microsoft Office PowerPoint</Application>
  <PresentationFormat>Widescreen</PresentationFormat>
  <Paragraphs>91</Paragraphs>
  <Slides>12</Slides>
  <Notes>10</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Tellurium Mining Data Analytics</vt:lpstr>
      <vt:lpstr>Introduction</vt:lpstr>
      <vt:lpstr>Abstract</vt:lpstr>
      <vt:lpstr>Research Objectives</vt:lpstr>
      <vt:lpstr>Methodology</vt:lpstr>
      <vt:lpstr>Research Questions and Hypotheses</vt:lpstr>
      <vt:lpstr>Is Tellurium the most weighty material mined in the U.S.? </vt:lpstr>
      <vt:lpstr>How does Tellurium's grading value compare to that of copper's? </vt:lpstr>
      <vt:lpstr>What is the average age of Tellurium mines?  </vt:lpstr>
      <vt:lpstr>Findings</vt:lpstr>
      <vt:lpstr>Future</vt:lpstr>
      <vt:lpstr>References</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Tellurium Mining Data Analytics</dc:title>
  <dc:creator>Diandra Reed</dc:creator>
  <cp:lastModifiedBy>Diandra Reed</cp:lastModifiedBy>
  <cp:revision>20</cp:revision>
  <dcterms:created xsi:type="dcterms:W3CDTF">2023-09-11T01:48:57Z</dcterms:created>
  <dcterms:modified xsi:type="dcterms:W3CDTF">2023-09-11T03:43:25Z</dcterms:modified>
</cp:coreProperties>
</file>

<file path=docProps/thumbnail.jpeg>
</file>